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20"/>
  </p:notesMasterIdLst>
  <p:sldIdLst>
    <p:sldId id="277" r:id="rId3"/>
    <p:sldId id="274" r:id="rId4"/>
    <p:sldId id="275" r:id="rId5"/>
    <p:sldId id="276" r:id="rId6"/>
    <p:sldId id="256" r:id="rId7"/>
    <p:sldId id="258" r:id="rId8"/>
    <p:sldId id="259" r:id="rId9"/>
    <p:sldId id="260" r:id="rId10"/>
    <p:sldId id="261" r:id="rId11"/>
    <p:sldId id="262" r:id="rId12"/>
    <p:sldId id="265" r:id="rId13"/>
    <p:sldId id="266" r:id="rId14"/>
    <p:sldId id="267" r:id="rId15"/>
    <p:sldId id="268" r:id="rId16"/>
    <p:sldId id="269" r:id="rId17"/>
    <p:sldId id="272" r:id="rId18"/>
    <p:sldId id="27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094A3C-6D05-45AB-AD59-28429B70C98F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EA5565-8D85-465C-9596-19D54B1298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236363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386295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06534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951137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6D51B-BFD2-4BE8-8D71-928AEE0B56AD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8598B-0499-4291-AAAA-D58A1C5CDB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6D51B-BFD2-4BE8-8D71-928AEE0B56AD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8598B-0499-4291-AAAA-D58A1C5CDB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6D51B-BFD2-4BE8-8D71-928AEE0B56AD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8598B-0499-4291-AAAA-D58A1C5CDB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48C2B-ACB3-442F-A029-B79150ADC754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3/27/2020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26505558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DB5C5-31B5-4875-B572-616A9E4E642C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3/27/2020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22419" y="736201"/>
            <a:ext cx="584679" cy="58467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51142148"/>
      </p:ext>
    </p:extLst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D96CC-9CE3-43E7-80B4-21BCEE326505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3/27/2020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72263432"/>
      </p:ext>
    </p:extLst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C0AA4-DBEA-4917-934C-0FA5ECC61F4A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3/27/2020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0671" y="736201"/>
            <a:ext cx="584679" cy="58467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35965460"/>
      </p:ext>
    </p:extLst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7E44A-B1AE-4E2F-8339-C1021A0F8B05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3/27/2020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1" name="Picture 10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5866" y="762000"/>
            <a:ext cx="584679" cy="58467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96506725"/>
      </p:ext>
    </p:extLst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1DD5F-4A30-4F52-BC8A-574742379858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3/27/2020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7" name="Picture 6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5866" y="762000"/>
            <a:ext cx="584679" cy="58467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04951284"/>
      </p:ext>
    </p:extLst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E81CC-E25D-4839-A1D0-A52DC220CDF7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3/27/2020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5866" y="762000"/>
            <a:ext cx="584679" cy="58467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14361734"/>
      </p:ext>
    </p:extLst>
  </p:cSld>
  <p:clrMapOvr>
    <a:masterClrMapping/>
  </p:clrMapOvr>
  <p:transition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A6119-C069-4608-8801-B3D4B37EE510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3/27/2020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5153" y="304800"/>
            <a:ext cx="584679" cy="58467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68530628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6D51B-BFD2-4BE8-8D71-928AEE0B56AD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8598B-0499-4291-AAAA-D58A1C5CDB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301B6-4D24-4523-AFBC-0826CF7B069D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3/27/2020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0671" y="304800"/>
            <a:ext cx="584679" cy="58467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10394580"/>
      </p:ext>
    </p:extLst>
  </p:cSld>
  <p:clrMapOvr>
    <a:masterClrMapping/>
  </p:clrMapOvr>
  <p:transition spd="med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F4A91-1300-492B-A8EA-ED282FE668E6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3/27/2020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74183431"/>
      </p:ext>
    </p:extLst>
  </p:cSld>
  <p:clrMapOvr>
    <a:masterClrMapping/>
  </p:clrMapOvr>
  <p:transition spd="med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9A4F8-7B51-4A28-946B-C3E258076A13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3/27/2020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1937006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6D51B-BFD2-4BE8-8D71-928AEE0B56AD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8598B-0499-4291-AAAA-D58A1C5CDB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6D51B-BFD2-4BE8-8D71-928AEE0B56AD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8598B-0499-4291-AAAA-D58A1C5CDB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6D51B-BFD2-4BE8-8D71-928AEE0B56AD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8598B-0499-4291-AAAA-D58A1C5CDB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6D51B-BFD2-4BE8-8D71-928AEE0B56AD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8598B-0499-4291-AAAA-D58A1C5CDB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6D51B-BFD2-4BE8-8D71-928AEE0B56AD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8598B-0499-4291-AAAA-D58A1C5CDB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6D51B-BFD2-4BE8-8D71-928AEE0B56AD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8598B-0499-4291-AAAA-D58A1C5CDB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6D51B-BFD2-4BE8-8D71-928AEE0B56AD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8598B-0499-4291-AAAA-D58A1C5CDB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06D51B-BFD2-4BE8-8D71-928AEE0B56AD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98598B-0499-4291-AAAA-D58A1C5CDBE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A1DC456-93E0-4306-BADA-05703028A6E1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3/27/2020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A8661F-1CDE-4F7E-AE93-7F9785FD683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62776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fade/>
  </p:transition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838200" y="3210290"/>
            <a:ext cx="7391400" cy="1528035"/>
          </a:xfrm>
        </p:spPr>
        <p:txBody>
          <a:bodyPr>
            <a:noAutofit/>
          </a:bodyPr>
          <a:lstStyle/>
          <a:p>
            <a:r>
              <a:rPr lang="en-US" altLang="en-US" sz="2800" b="1" dirty="0">
                <a:latin typeface="Candara" panose="020E0502030303020204" pitchFamily="34" charset="0"/>
              </a:rPr>
              <a:t>Current Environmental Issues, Agriculture Sector and Industrial Sector</a:t>
            </a:r>
          </a:p>
          <a:p>
            <a:r>
              <a:rPr lang="en-US" altLang="en-US" sz="2000" dirty="0">
                <a:latin typeface="Candara" panose="020E0502030303020204" pitchFamily="34" charset="0"/>
              </a:rPr>
              <a:t>Land and People of Pakistan</a:t>
            </a:r>
            <a:endParaRPr lang="en-US" sz="2000" dirty="0">
              <a:latin typeface="Candara" panose="020E0502030303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C9425-2EF3-4F8B-B8C0-E4714BE1748E}" type="slidenum">
              <a:rPr lang="en-US" smtClean="0">
                <a:solidFill>
                  <a:srgbClr val="1F497D"/>
                </a:solidFill>
                <a:latin typeface="Candara" panose="020E0502030303020204" pitchFamily="34" charset="0"/>
              </a:rPr>
              <a:pPr/>
              <a:t>1</a:t>
            </a:fld>
            <a:endParaRPr lang="en-US" dirty="0">
              <a:solidFill>
                <a:srgbClr val="1F497D"/>
              </a:solidFill>
              <a:latin typeface="Candara" panose="020E0502030303020204" pitchFamily="34" charset="0"/>
            </a:endParaRPr>
          </a:p>
        </p:txBody>
      </p:sp>
      <p:sp>
        <p:nvSpPr>
          <p:cNvPr id="26" name="Subtitle 5"/>
          <p:cNvSpPr txBox="1">
            <a:spLocks/>
          </p:cNvSpPr>
          <p:nvPr/>
        </p:nvSpPr>
        <p:spPr>
          <a:xfrm>
            <a:off x="4092405" y="5181600"/>
            <a:ext cx="5432595" cy="10169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Font typeface="Franklin Gothic Book" panose="020B0503020102020204" pitchFamily="34" charset="0"/>
              <a:buNone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5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35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2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2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2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2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2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2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000" b="1" dirty="0">
              <a:solidFill>
                <a:srgbClr val="1F497D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074071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b="1" dirty="0">
                <a:solidFill>
                  <a:schemeClr val="tx2"/>
                </a:solidFill>
                <a:ea typeface="Times New Roman" panose="02020603050405020304" pitchFamily="18" charset="0"/>
              </a:rPr>
              <a:t>Measures to Improve Industrial Sector (1/2)</a:t>
            </a:r>
            <a:endParaRPr lang="en-US" sz="3200" b="1" dirty="0">
              <a:solidFill>
                <a:schemeClr val="tx2"/>
              </a:solidFill>
              <a:latin typeface="Candar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8229600" cy="4525963"/>
          </a:xfrm>
        </p:spPr>
        <p:txBody>
          <a:bodyPr>
            <a:normAutofit/>
          </a:bodyPr>
          <a:lstStyle/>
          <a:p>
            <a:pPr marL="0" marR="0" indent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dirty="0">
                <a:latin typeface="Candara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a. Industrial Research </a:t>
            </a:r>
            <a:endParaRPr lang="en-US" sz="2000" dirty="0">
              <a:latin typeface="Candara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dirty="0">
                <a:latin typeface="Candara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b. Increasing Capital.</a:t>
            </a:r>
            <a:endParaRPr lang="en-US" sz="2000" dirty="0">
              <a:latin typeface="Candara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dirty="0">
                <a:latin typeface="Candara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c. Saving and Investment </a:t>
            </a:r>
            <a:endParaRPr lang="en-US" sz="2000" dirty="0">
              <a:latin typeface="Candara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dirty="0">
                <a:latin typeface="Candara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d. Technical know-how.</a:t>
            </a:r>
            <a:endParaRPr lang="en-US" sz="2000" dirty="0">
              <a:latin typeface="Candara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dirty="0">
                <a:latin typeface="Candara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e. Tax Concession </a:t>
            </a:r>
            <a:endParaRPr lang="en-US" sz="2000" dirty="0">
              <a:latin typeface="Candara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dirty="0">
                <a:latin typeface="Candara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f. Supply of Raw Material </a:t>
            </a:r>
            <a:endParaRPr lang="en-US" sz="2000" dirty="0">
              <a:latin typeface="Candara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2000" dirty="0">
                <a:latin typeface="Candara" pitchFamily="34" charset="0"/>
                <a:ea typeface="Times New Roman" panose="02020603050405020304" pitchFamily="18" charset="0"/>
              </a:rPr>
              <a:t>g. Credit Facilities </a:t>
            </a:r>
            <a:endParaRPr lang="en-US" sz="2000" dirty="0">
              <a:latin typeface="Candara" pitchFamily="34" charset="0"/>
            </a:endParaRPr>
          </a:p>
          <a:p>
            <a:pPr>
              <a:lnSpc>
                <a:spcPct val="150000"/>
              </a:lnSpc>
            </a:pPr>
            <a:endParaRPr lang="en-US" sz="2000" dirty="0">
              <a:latin typeface="Candara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 rot="10800000" flipV="1">
            <a:off x="609600" y="1143000"/>
            <a:ext cx="6418811" cy="45719"/>
            <a:chOff x="0" y="5791200"/>
            <a:chExt cx="8084345" cy="330200"/>
          </a:xfrm>
        </p:grpSpPr>
        <p:sp>
          <p:nvSpPr>
            <p:cNvPr id="6" name="Rectangle 5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b="1" dirty="0">
                <a:solidFill>
                  <a:schemeClr val="tx2"/>
                </a:solidFill>
                <a:ea typeface="Times New Roman" panose="02020603050405020304" pitchFamily="18" charset="0"/>
              </a:rPr>
              <a:t>Measures to Improve Industrial Sector (2/2)</a:t>
            </a:r>
            <a:endParaRPr lang="en-US" sz="3200" b="1" dirty="0">
              <a:solidFill>
                <a:schemeClr val="tx2"/>
              </a:solidFill>
              <a:latin typeface="Candar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8229600" cy="4525963"/>
          </a:xfrm>
        </p:spPr>
        <p:txBody>
          <a:bodyPr>
            <a:noAutofit/>
          </a:bodyPr>
          <a:lstStyle/>
          <a:p>
            <a:pPr marL="0" marR="0" indent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h. Expansion of Markets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dirty="0" err="1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Foreign Investment 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j. Political Stability 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k. Technical Education 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l. Supply of Electricity 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m. Commercial Policy and Self-Reliance Policy 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n. Foreign Exchange Reserves and the Balance of Payment</a:t>
            </a:r>
            <a:endParaRPr lang="en-US" sz="2000" dirty="0">
              <a:latin typeface="Candara" pitchFamily="34" charset="0"/>
            </a:endParaRPr>
          </a:p>
        </p:txBody>
      </p:sp>
      <p:grpSp>
        <p:nvGrpSpPr>
          <p:cNvPr id="2" name="Group 4"/>
          <p:cNvGrpSpPr/>
          <p:nvPr/>
        </p:nvGrpSpPr>
        <p:grpSpPr>
          <a:xfrm rot="10800000" flipV="1">
            <a:off x="609600" y="1143000"/>
            <a:ext cx="6418811" cy="45719"/>
            <a:chOff x="0" y="5791200"/>
            <a:chExt cx="8084345" cy="330200"/>
          </a:xfrm>
        </p:grpSpPr>
        <p:sp>
          <p:nvSpPr>
            <p:cNvPr id="6" name="Rectangle 5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b="1" kern="1800" dirty="0">
                <a:solidFill>
                  <a:schemeClr val="tx2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Problems of Agricultural Sector (1/2)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19200"/>
            <a:ext cx="8229600" cy="4525963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n-US" sz="2200" b="1" kern="1800" dirty="0">
                <a:latin typeface="Candara" panose="020E0502030303020204" pitchFamily="34" charset="0"/>
                <a:ea typeface="Times New Roman" panose="02020603050405020304" pitchFamily="18" charset="0"/>
              </a:rPr>
              <a:t>Techno-Economic Problems</a:t>
            </a:r>
            <a:endParaRPr lang="en-US" sz="2000" b="1" kern="1800" dirty="0">
              <a:latin typeface="Candara" panose="020E0502030303020204" pitchFamily="34" charset="0"/>
              <a:ea typeface="Times New Roman" panose="02020603050405020304" pitchFamily="18" charset="0"/>
            </a:endParaRPr>
          </a:p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kern="1800" dirty="0">
                <a:latin typeface="Candara" panose="020E0502030303020204" pitchFamily="34" charset="0"/>
              </a:rPr>
              <a:t>      a. </a:t>
            </a: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Limited Cultivable Area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b. Water Logging and Salinity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c. Slow Growth of Allied Products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d. Low Per Hectare Yield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e. Inadequate Infrastructure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f. Uneconomic Land Holdings</a:t>
            </a:r>
          </a:p>
          <a:p>
            <a:pPr marL="0" marR="0" indent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    g. Old Methods of Production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Candara" panose="020E0502030303020204" pitchFamily="34" charset="0"/>
            </a:endParaRPr>
          </a:p>
        </p:txBody>
      </p:sp>
      <p:grpSp>
        <p:nvGrpSpPr>
          <p:cNvPr id="2" name="Group 4"/>
          <p:cNvGrpSpPr/>
          <p:nvPr/>
        </p:nvGrpSpPr>
        <p:grpSpPr>
          <a:xfrm rot="10800000" flipV="1">
            <a:off x="609600" y="1143000"/>
            <a:ext cx="6418811" cy="45719"/>
            <a:chOff x="0" y="5791200"/>
            <a:chExt cx="8084345" cy="330200"/>
          </a:xfrm>
        </p:grpSpPr>
        <p:sp>
          <p:nvSpPr>
            <p:cNvPr id="6" name="Rectangle 5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b="1" kern="1800" dirty="0">
                <a:solidFill>
                  <a:schemeClr val="tx2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Problems of Agricultural Sector (2/2)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95400"/>
            <a:ext cx="8229600" cy="4525963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kern="1800" dirty="0">
                <a:latin typeface="Candara" panose="020E0502030303020204" pitchFamily="34" charset="0"/>
                <a:ea typeface="Times New Roman" panose="02020603050405020304" pitchFamily="18" charset="0"/>
              </a:rPr>
              <a:t>     </a:t>
            </a:r>
            <a:r>
              <a:rPr lang="en-US" sz="2200" b="1" kern="1800" dirty="0">
                <a:latin typeface="Candara" panose="020E0502030303020204" pitchFamily="34" charset="0"/>
                <a:ea typeface="Times New Roman" panose="02020603050405020304" pitchFamily="18" charset="0"/>
              </a:rPr>
              <a:t>Techno-Economic Problems</a:t>
            </a:r>
          </a:p>
          <a:p>
            <a:pPr marL="400050" marR="0" indent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h. Inadequate Supply of Agricultural Inputs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00050" marR="0" indent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dirty="0" err="1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Lack of Irrigation Facilities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00050" marR="0" indent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j. Inadequate Agricultural Research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00050" marR="0" indent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k. Problem of Land Reforms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00050" marR="0" indent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l. Defective Land Tenure System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00050" marR="0" indent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m. Subsistence Farming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00050" marR="0" indent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n.  Low Cropping Intensity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00050" marR="0" indent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o. Improper Crop Rotation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000" dirty="0"/>
          </a:p>
        </p:txBody>
      </p:sp>
      <p:grpSp>
        <p:nvGrpSpPr>
          <p:cNvPr id="2" name="Group 4"/>
          <p:cNvGrpSpPr/>
          <p:nvPr/>
        </p:nvGrpSpPr>
        <p:grpSpPr>
          <a:xfrm rot="10800000" flipV="1">
            <a:off x="609600" y="1143000"/>
            <a:ext cx="6418811" cy="45719"/>
            <a:chOff x="0" y="5791200"/>
            <a:chExt cx="8084345" cy="330200"/>
          </a:xfrm>
        </p:grpSpPr>
        <p:sp>
          <p:nvSpPr>
            <p:cNvPr id="6" name="Rectangle 5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b="1" kern="1800" dirty="0">
                <a:solidFill>
                  <a:schemeClr val="tx2"/>
                </a:solidFill>
                <a:latin typeface="Candara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Natural Problems</a:t>
            </a:r>
            <a:endParaRPr lang="en-US" sz="3200" b="1" dirty="0">
              <a:solidFill>
                <a:schemeClr val="tx2"/>
              </a:solidFill>
              <a:latin typeface="Candar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Various Plant Diseases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Natural Calamities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Scarcity of HYV Seeds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Under Utilization of Land</a:t>
            </a:r>
            <a:endParaRPr lang="en-US" sz="2000" dirty="0"/>
          </a:p>
        </p:txBody>
      </p:sp>
      <p:grpSp>
        <p:nvGrpSpPr>
          <p:cNvPr id="2" name="Group 14"/>
          <p:cNvGrpSpPr/>
          <p:nvPr/>
        </p:nvGrpSpPr>
        <p:grpSpPr>
          <a:xfrm rot="10800000" flipV="1">
            <a:off x="533400" y="1143001"/>
            <a:ext cx="6037811" cy="45719"/>
            <a:chOff x="0" y="5791200"/>
            <a:chExt cx="8084345" cy="330200"/>
          </a:xfrm>
        </p:grpSpPr>
        <p:sp>
          <p:nvSpPr>
            <p:cNvPr id="16" name="Rectangle 15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b="1" kern="1800" dirty="0">
                <a:solidFill>
                  <a:schemeClr val="tx2"/>
                </a:solidFill>
                <a:latin typeface="Candara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Socio-Economic Problems</a:t>
            </a:r>
            <a:endParaRPr lang="en-US" sz="3200" b="1" dirty="0">
              <a:solidFill>
                <a:schemeClr val="tx2"/>
              </a:solidFill>
              <a:latin typeface="Candar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Consumption Oriented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Farmer’s Litigation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Joint Family System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Illiteracy and Ill-health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Political Instability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2" name="Group 14"/>
          <p:cNvGrpSpPr/>
          <p:nvPr/>
        </p:nvGrpSpPr>
        <p:grpSpPr>
          <a:xfrm rot="10800000" flipV="1">
            <a:off x="533400" y="1143001"/>
            <a:ext cx="6037811" cy="45719"/>
            <a:chOff x="0" y="5791200"/>
            <a:chExt cx="8084345" cy="330200"/>
          </a:xfrm>
        </p:grpSpPr>
        <p:sp>
          <p:nvSpPr>
            <p:cNvPr id="16" name="Rectangle 15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b="1" kern="1800" dirty="0">
                <a:solidFill>
                  <a:schemeClr val="tx2"/>
                </a:solidFill>
                <a:latin typeface="Candara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Financial Problems</a:t>
            </a:r>
            <a:endParaRPr lang="en-US" sz="3200" b="1" dirty="0">
              <a:solidFill>
                <a:schemeClr val="tx2"/>
              </a:solidFill>
              <a:latin typeface="Candar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Lack of Credit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Poor Financial Position of Farmers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Instability in Market Prices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Shortage of Agricultural Finance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000" dirty="0"/>
          </a:p>
        </p:txBody>
      </p:sp>
      <p:grpSp>
        <p:nvGrpSpPr>
          <p:cNvPr id="2" name="Group 14"/>
          <p:cNvGrpSpPr/>
          <p:nvPr/>
        </p:nvGrpSpPr>
        <p:grpSpPr>
          <a:xfrm rot="10800000" flipV="1">
            <a:off x="533400" y="1143001"/>
            <a:ext cx="6037811" cy="45719"/>
            <a:chOff x="0" y="5791200"/>
            <a:chExt cx="8084345" cy="330200"/>
          </a:xfrm>
        </p:grpSpPr>
        <p:sp>
          <p:nvSpPr>
            <p:cNvPr id="16" name="Rectangle 15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b="1" kern="1800" dirty="0">
                <a:solidFill>
                  <a:schemeClr val="tx2"/>
                </a:solidFill>
                <a:latin typeface="Candara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Measures to Remove these Problems</a:t>
            </a:r>
            <a:endParaRPr lang="en-US" sz="3200" b="1" dirty="0">
              <a:solidFill>
                <a:schemeClr val="tx2"/>
              </a:solidFill>
              <a:latin typeface="Candar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Supply of Agriculture Credit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Water Logging and Salinity Control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Construction of Dames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Provision of HYV Seed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Mechanization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Agricultural Research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Agro-based Industries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Tax Concessions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Training of Farmers Prices of Agricultural Productivities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endParaRPr lang="en-US" sz="2000" dirty="0"/>
          </a:p>
        </p:txBody>
      </p:sp>
      <p:grpSp>
        <p:nvGrpSpPr>
          <p:cNvPr id="2" name="Group 14"/>
          <p:cNvGrpSpPr/>
          <p:nvPr/>
        </p:nvGrpSpPr>
        <p:grpSpPr>
          <a:xfrm rot="10800000">
            <a:off x="533396" y="1173480"/>
            <a:ext cx="6553204" cy="45719"/>
            <a:chOff x="0" y="5791200"/>
            <a:chExt cx="8084345" cy="330200"/>
          </a:xfrm>
        </p:grpSpPr>
        <p:sp>
          <p:nvSpPr>
            <p:cNvPr id="16" name="Rectangle 15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1" y="735271"/>
            <a:ext cx="6517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3200" b="1" dirty="0">
                <a:solidFill>
                  <a:srgbClr val="44546A"/>
                </a:solidFill>
                <a:latin typeface="Candara" pitchFamily="34" charset="0"/>
                <a:cs typeface="Arial" pitchFamily="34" charset="0"/>
              </a:rPr>
              <a:t>Climate and Weather of Pakistan</a:t>
            </a:r>
            <a:endParaRPr lang="en-US" sz="3200" b="1" dirty="0">
              <a:solidFill>
                <a:srgbClr val="44546A"/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5801" y="1741321"/>
            <a:ext cx="802002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Punjab and Sindh are very hot in summer and winters are pleasant.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Climate divisions of Pakistan are:</a:t>
            </a:r>
          </a:p>
          <a:p>
            <a:pPr marL="914400" lvl="1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altLang="en-US" sz="2000" b="1" dirty="0">
                <a:latin typeface="Candara" pitchFamily="34" charset="0"/>
                <a:cs typeface="Arial" pitchFamily="34" charset="0"/>
              </a:rPr>
              <a:t>Highland: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 Northern areas (cold winters, mild summers and rainfall in all seasons)</a:t>
            </a:r>
          </a:p>
          <a:p>
            <a:pPr marL="914400" lvl="1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altLang="en-US" sz="2000" b="1" dirty="0">
                <a:latin typeface="Candara" pitchFamily="34" charset="0"/>
                <a:cs typeface="Arial" pitchFamily="34" charset="0"/>
              </a:rPr>
              <a:t>Lowland: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 Punjab (cool winters, hot summers, monsoon rainfall)</a:t>
            </a:r>
          </a:p>
          <a:p>
            <a:pPr marL="914400" lvl="1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altLang="en-US" sz="2000" b="1" dirty="0">
                <a:latin typeface="Candara" pitchFamily="34" charset="0"/>
                <a:cs typeface="Arial" pitchFamily="34" charset="0"/>
              </a:rPr>
              <a:t>Coastal: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 </a:t>
            </a:r>
            <a:r>
              <a:rPr lang="en-US" altLang="en-US" sz="2000" dirty="0" err="1">
                <a:latin typeface="Candara" pitchFamily="34" charset="0"/>
                <a:cs typeface="Arial" pitchFamily="34" charset="0"/>
              </a:rPr>
              <a:t>Makran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 and Surrounding areas (mild winters and warm summers</a:t>
            </a:r>
          </a:p>
          <a:p>
            <a:pPr marL="914400" lvl="1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altLang="en-US" sz="2000" b="1" dirty="0">
                <a:latin typeface="Candara" pitchFamily="34" charset="0"/>
                <a:cs typeface="Arial" pitchFamily="34" charset="0"/>
              </a:rPr>
              <a:t>Arid: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 Desert areas (Mild winter, hot summers and extreme aridity)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64038553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1" y="735271"/>
            <a:ext cx="6517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3200" b="1" dirty="0">
                <a:solidFill>
                  <a:srgbClr val="44546A"/>
                </a:solidFill>
                <a:latin typeface="Candara" pitchFamily="34" charset="0"/>
                <a:cs typeface="Arial" pitchFamily="34" charset="0"/>
              </a:rPr>
              <a:t>Current Environmental Issues</a:t>
            </a:r>
            <a:endParaRPr lang="en-US" sz="3200" b="1" dirty="0">
              <a:solidFill>
                <a:srgbClr val="44546A"/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5801" y="1741321"/>
            <a:ext cx="802002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Water pollution from raw sewage, industrial wastes, and agricultural runoff.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Limited natural fresh water resources; a majority of the population does not have access to potable water.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Deforestation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Soil erosion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Desertification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76277065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1" y="735271"/>
            <a:ext cx="6517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3200" b="1" dirty="0">
                <a:solidFill>
                  <a:schemeClr val="tx2"/>
                </a:solidFill>
                <a:latin typeface="Candara" pitchFamily="34" charset="0"/>
                <a:ea typeface="Times New Roman" panose="02020603050405020304" pitchFamily="18" charset="0"/>
                <a:cs typeface="+mj-cs"/>
              </a:rPr>
              <a:t>Natural Hazards</a:t>
            </a:r>
            <a:endParaRPr lang="en-US" sz="3200" b="1" dirty="0">
              <a:solidFill>
                <a:schemeClr val="tx2"/>
              </a:solidFill>
              <a:latin typeface="Candara" pitchFamily="34" charset="0"/>
              <a:ea typeface="Times New Roman" panose="02020603050405020304" pitchFamily="18" charset="0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5801" y="1741321"/>
            <a:ext cx="8020022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Frequent Earthquakes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Occasionally severe especially in north and west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Flooding along the Indus after heavy rains (July to August)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b="1" dirty="0">
                <a:latin typeface="Candara" pitchFamily="34" charset="0"/>
                <a:cs typeface="Arial" pitchFamily="34" charset="0"/>
              </a:rPr>
              <a:t>Thus, geography tells us that Pakistan is rich in its geographical foundation.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8446773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685800"/>
            <a:ext cx="8077200" cy="838200"/>
          </a:xfrm>
        </p:spPr>
        <p:txBody>
          <a:bodyPr>
            <a:noAutofit/>
          </a:bodyPr>
          <a:lstStyle/>
          <a:p>
            <a:pPr algn="l"/>
            <a:r>
              <a:rPr lang="en-US" sz="3200" b="1" dirty="0">
                <a:solidFill>
                  <a:schemeClr val="tx2"/>
                </a:solidFill>
                <a:latin typeface="Candara" pitchFamily="34" charset="0"/>
                <a:ea typeface="Times New Roman" panose="02020603050405020304" pitchFamily="18" charset="0"/>
              </a:rPr>
              <a:t>Industrial and </a:t>
            </a:r>
            <a:r>
              <a:rPr lang="en-US" sz="3200" b="1" kern="1800" dirty="0">
                <a:solidFill>
                  <a:schemeClr val="tx2"/>
                </a:solidFill>
                <a:latin typeface="Candara" pitchFamily="34" charset="0"/>
                <a:ea typeface="Times New Roman" panose="02020603050405020304" pitchFamily="18" charset="0"/>
              </a:rPr>
              <a:t>Agricultural Sector of Pakistan</a:t>
            </a:r>
            <a:r>
              <a:rPr 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/>
            </a:r>
            <a:br>
              <a:rPr 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</a:br>
            <a:endParaRPr lang="en-US" sz="3200" b="1" dirty="0">
              <a:solidFill>
                <a:schemeClr val="tx2"/>
              </a:solidFill>
            </a:endParaRPr>
          </a:p>
        </p:txBody>
      </p:sp>
      <p:grpSp>
        <p:nvGrpSpPr>
          <p:cNvPr id="4" name="Group 39"/>
          <p:cNvGrpSpPr/>
          <p:nvPr/>
        </p:nvGrpSpPr>
        <p:grpSpPr>
          <a:xfrm rot="10800000" flipV="1">
            <a:off x="457199" y="1249680"/>
            <a:ext cx="7772401" cy="45719"/>
            <a:chOff x="1" y="5791200"/>
            <a:chExt cx="8084345" cy="330200"/>
          </a:xfrm>
        </p:grpSpPr>
        <p:sp>
          <p:nvSpPr>
            <p:cNvPr id="5" name="Rectangle 4"/>
            <p:cNvSpPr/>
            <p:nvPr/>
          </p:nvSpPr>
          <p:spPr>
            <a:xfrm>
              <a:off x="1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1066801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057401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048001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029201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096001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7086601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381000" y="1676400"/>
            <a:ext cx="3276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>
                <a:latin typeface="Candara" panose="020E0502030303020204" pitchFamily="34" charset="0"/>
              </a:rPr>
              <a:t>       </a:t>
            </a:r>
            <a:r>
              <a:rPr lang="en-US" sz="2200" b="1" dirty="0">
                <a:latin typeface="Candara" panose="020E0502030303020204" pitchFamily="34" charset="0"/>
              </a:rPr>
              <a:t>Issues and Solutions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b="1" dirty="0">
                <a:solidFill>
                  <a:schemeClr val="tx2"/>
                </a:solidFill>
                <a:latin typeface="Candara" pitchFamily="34" charset="0"/>
                <a:ea typeface="Times New Roman" panose="02020603050405020304" pitchFamily="18" charset="0"/>
              </a:rPr>
              <a:t>Industrial </a:t>
            </a:r>
            <a:r>
              <a:rPr lang="en-US" sz="3200" b="1" kern="1800" dirty="0">
                <a:solidFill>
                  <a:schemeClr val="tx2"/>
                </a:solidFill>
                <a:latin typeface="Candara" pitchFamily="34" charset="0"/>
                <a:ea typeface="Times New Roman" panose="02020603050405020304" pitchFamily="18" charset="0"/>
              </a:rPr>
              <a:t>Sector (1/2)</a:t>
            </a:r>
            <a:endParaRPr lang="en-US" sz="3200" b="1" dirty="0">
              <a:solidFill>
                <a:schemeClr val="tx2"/>
              </a:solidFill>
              <a:latin typeface="Candara" pitchFamily="34" charset="0"/>
            </a:endParaRPr>
          </a:p>
        </p:txBody>
      </p:sp>
      <p:sp>
        <p:nvSpPr>
          <p:cNvPr id="22" name="Content Placeholder 2">
            <a:extLst>
              <a:ext uri="{FF2B5EF4-FFF2-40B4-BE49-F238E27FC236}">
                <a16:creationId xmlns="" xmlns:a16="http://schemas.microsoft.com/office/drawing/2014/main" id="{3D149D1C-AAB1-406B-9E4E-4B677E96EA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5105400"/>
          </a:xfrm>
        </p:spPr>
        <p:txBody>
          <a:bodyPr>
            <a:noAutofit/>
          </a:bodyPr>
          <a:lstStyle/>
          <a:p>
            <a:r>
              <a:rPr lang="en-US" sz="2200" b="1" dirty="0">
                <a:latin typeface="Candara" panose="020E0502030303020204" pitchFamily="34" charset="0"/>
              </a:rPr>
              <a:t>Industrial Backwardness</a:t>
            </a:r>
          </a:p>
          <a:p>
            <a:r>
              <a:rPr lang="en-US" sz="2200" b="1" dirty="0">
                <a:latin typeface="Candara" panose="020E0502030303020204" pitchFamily="34" charset="0"/>
              </a:rPr>
              <a:t> </a:t>
            </a:r>
            <a:r>
              <a:rPr lang="en-US" sz="2200" b="1" kern="1800" dirty="0">
                <a:latin typeface="Candara" panose="020E0502030303020204" pitchFamily="34" charset="0"/>
                <a:ea typeface="Times New Roman" panose="02020603050405020304" pitchFamily="18" charset="0"/>
              </a:rPr>
              <a:t>Historical Causes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kern="1800" dirty="0">
                <a:latin typeface="Candara" panose="020E0502030303020204" pitchFamily="34" charset="0"/>
              </a:rPr>
              <a:t>               a.</a:t>
            </a:r>
            <a:r>
              <a:rPr lang="en-US" sz="2000" kern="18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Lack of Technical Knowledge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kern="18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b. The Policy of British Rulers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c. Industrial Share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200" b="1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Economic Causes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kern="18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a. Disputable Industrial Strategy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b. Lack of Mineral Resources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c. Low Investment and Low Savings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d. Lack of Technical Know-how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kern="18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e. Lack of Infrastructure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f. Inflationary Pressures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 rot="10800000" flipV="1">
            <a:off x="533400" y="1143001"/>
            <a:ext cx="6037811" cy="45719"/>
            <a:chOff x="0" y="5791200"/>
            <a:chExt cx="8084345" cy="330200"/>
          </a:xfrm>
        </p:grpSpPr>
        <p:sp>
          <p:nvSpPr>
            <p:cNvPr id="14" name="Rectangle 13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500" fill="hold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35" dur="500" fill="hold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500" fill="hold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49" dur="500" fill="hold"/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5" dur="500" fill="hold"/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56" dur="500" fill="hold"/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" dur="500" fill="hold"/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2" dur="500" fill="hold"/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63" dur="500" fill="hold"/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9" dur="500" fill="hold"/>
                                        <p:tgtEl>
                                          <p:spTgt spid="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70" dur="500" fill="hold"/>
                                        <p:tgtEl>
                                          <p:spTgt spid="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6" dur="500" fill="hold"/>
                                        <p:tgtEl>
                                          <p:spTgt spid="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77" dur="500" fill="hold"/>
                                        <p:tgtEl>
                                          <p:spTgt spid="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8" dur="500" fill="hold"/>
                                        <p:tgtEl>
                                          <p:spTgt spid="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9" dur="500" fill="hold"/>
                                        <p:tgtEl>
                                          <p:spTgt spid="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3" dur="500" fill="hold"/>
                                        <p:tgtEl>
                                          <p:spTgt spid="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84" dur="500" fill="hold"/>
                                        <p:tgtEl>
                                          <p:spTgt spid="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5" dur="500" fill="hold"/>
                                        <p:tgtEl>
                                          <p:spTgt spid="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6" dur="500" fill="hold"/>
                                        <p:tgtEl>
                                          <p:spTgt spid="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b="1" dirty="0">
                <a:solidFill>
                  <a:schemeClr val="tx2"/>
                </a:solidFill>
                <a:latin typeface="Candara" pitchFamily="34" charset="0"/>
                <a:ea typeface="Times New Roman" panose="02020603050405020304" pitchFamily="18" charset="0"/>
              </a:rPr>
              <a:t>Industrial </a:t>
            </a:r>
            <a:r>
              <a:rPr lang="en-US" sz="3200" b="1" kern="1800" dirty="0">
                <a:solidFill>
                  <a:schemeClr val="tx2"/>
                </a:solidFill>
                <a:latin typeface="Candara" pitchFamily="34" charset="0"/>
                <a:ea typeface="Times New Roman" panose="02020603050405020304" pitchFamily="18" charset="0"/>
              </a:rPr>
              <a:t>Sector (2/2)</a:t>
            </a:r>
            <a:endParaRPr lang="en-US" sz="3200" b="1" dirty="0">
              <a:solidFill>
                <a:schemeClr val="tx2"/>
              </a:solidFill>
              <a:latin typeface="Candar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371600"/>
            <a:ext cx="5562600" cy="4525963"/>
          </a:xfrm>
        </p:spPr>
        <p:txBody>
          <a:bodyPr>
            <a:noAutofit/>
          </a:bodyPr>
          <a:lstStyle/>
          <a:p>
            <a:pPr defTabSz="685800">
              <a:spcAft>
                <a:spcPts val="800"/>
              </a:spcAft>
            </a:pPr>
            <a:r>
              <a:rPr lang="en-US" sz="2200" b="1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Economic Causes</a:t>
            </a:r>
          </a:p>
          <a:p>
            <a:pPr marL="857250" lvl="0" indent="0" defTabSz="685800">
              <a:spcAft>
                <a:spcPts val="800"/>
              </a:spcAft>
              <a:buNone/>
            </a:pP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g. Inadequate Industrial Credit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57250" lvl="0" indent="0" defTabSz="685800">
              <a:spcAft>
                <a:spcPts val="800"/>
              </a:spcAft>
              <a:buNone/>
            </a:pP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h. Unfavorable Industrial Structure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57250" lvl="0" indent="0" defTabSz="685800">
              <a:spcAft>
                <a:spcPts val="800"/>
              </a:spcAft>
              <a:buNone/>
            </a:pPr>
            <a:r>
              <a:rPr lang="en-US" sz="2000" dirty="0" err="1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Limited Market for Capital Goods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57250" lvl="0" indent="0" defTabSz="685800">
              <a:buNone/>
            </a:pP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j. Lack of Industrial Consultancy Firms</a:t>
            </a:r>
          </a:p>
          <a:p>
            <a:pPr marL="857250" lvl="0" indent="0" defTabSz="685800">
              <a:lnSpc>
                <a:spcPct val="150000"/>
              </a:lnSpc>
              <a:buNone/>
            </a:pP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 .Lack of Industrial Research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57250" lvl="0" indent="0" defTabSz="685800">
              <a:lnSpc>
                <a:spcPct val="150000"/>
              </a:lnSpc>
              <a:spcAft>
                <a:spcPts val="800"/>
              </a:spcAft>
              <a:buNone/>
            </a:pP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l. Frequent Breakdown of Electricity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57250" lvl="0" indent="0" defTabSz="685800">
              <a:spcAft>
                <a:spcPts val="800"/>
              </a:spcAft>
              <a:buNone/>
            </a:pP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m. Economic Sanctions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57250" lvl="0" indent="0" defTabSz="685800">
              <a:spcAft>
                <a:spcPts val="800"/>
              </a:spcAft>
              <a:buNone/>
            </a:pP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n. Global Recession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57250" lvl="0" indent="0" defTabSz="685800">
              <a:spcAft>
                <a:spcPts val="800"/>
              </a:spcAft>
              <a:buNone/>
            </a:pP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o. Adverse Balance of Payment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900" dirty="0"/>
          </a:p>
        </p:txBody>
      </p:sp>
      <p:grpSp>
        <p:nvGrpSpPr>
          <p:cNvPr id="15" name="Group 14"/>
          <p:cNvGrpSpPr/>
          <p:nvPr/>
        </p:nvGrpSpPr>
        <p:grpSpPr>
          <a:xfrm rot="10800000" flipV="1">
            <a:off x="533400" y="1143001"/>
            <a:ext cx="6037811" cy="45719"/>
            <a:chOff x="0" y="5791200"/>
            <a:chExt cx="8084345" cy="330200"/>
          </a:xfrm>
        </p:grpSpPr>
        <p:sp>
          <p:nvSpPr>
            <p:cNvPr id="16" name="Rectangle 15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b="1" dirty="0">
                <a:solidFill>
                  <a:schemeClr val="tx2"/>
                </a:solidFill>
                <a:latin typeface="Candara" pitchFamily="34" charset="0"/>
                <a:ea typeface="Times New Roman" panose="02020603050405020304" pitchFamily="18" charset="0"/>
              </a:rPr>
              <a:t>Social Causes</a:t>
            </a:r>
            <a:endParaRPr lang="en-US" sz="3200" b="1" dirty="0">
              <a:solidFill>
                <a:schemeClr val="tx2"/>
              </a:solidFill>
              <a:latin typeface="Candar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latin typeface="Candara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Lack of Education</a:t>
            </a: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latin typeface="Candara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Faith &amp; Fate</a:t>
            </a: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latin typeface="Candara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Corruption</a:t>
            </a: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latin typeface="Candara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Climate and Weather</a:t>
            </a: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latin typeface="Candara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Cultural Disturbance</a:t>
            </a:r>
            <a:endParaRPr lang="en-US" sz="2000" dirty="0">
              <a:latin typeface="Candara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000" dirty="0">
              <a:latin typeface="Candara" pitchFamily="34" charset="0"/>
            </a:endParaRPr>
          </a:p>
          <a:p>
            <a:pPr>
              <a:lnSpc>
                <a:spcPct val="150000"/>
              </a:lnSpc>
            </a:pPr>
            <a:endParaRPr lang="en-US" sz="2000" dirty="0">
              <a:latin typeface="Candara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 rot="10800000" flipV="1">
            <a:off x="533400" y="1143001"/>
            <a:ext cx="6037811" cy="45719"/>
            <a:chOff x="0" y="5791200"/>
            <a:chExt cx="8084345" cy="330200"/>
          </a:xfrm>
        </p:grpSpPr>
        <p:sp>
          <p:nvSpPr>
            <p:cNvPr id="6" name="Rectangle 5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b="1" dirty="0">
                <a:solidFill>
                  <a:schemeClr val="tx2"/>
                </a:solidFill>
                <a:latin typeface="Candara" pitchFamily="34" charset="0"/>
                <a:ea typeface="Times New Roman" panose="02020603050405020304" pitchFamily="18" charset="0"/>
              </a:rPr>
              <a:t>Political Causes</a:t>
            </a:r>
            <a:endParaRPr lang="en-US" sz="3200" b="1" dirty="0">
              <a:solidFill>
                <a:schemeClr val="tx2"/>
              </a:solidFill>
              <a:latin typeface="Candar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kern="18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Political Instability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Kashmir and Water Issues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Burden of Refugees</a:t>
            </a:r>
            <a:endParaRPr lang="en-US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000" dirty="0"/>
          </a:p>
        </p:txBody>
      </p:sp>
      <p:grpSp>
        <p:nvGrpSpPr>
          <p:cNvPr id="15" name="Group 14"/>
          <p:cNvGrpSpPr/>
          <p:nvPr/>
        </p:nvGrpSpPr>
        <p:grpSpPr>
          <a:xfrm rot="10800000" flipV="1">
            <a:off x="533400" y="1143001"/>
            <a:ext cx="6037811" cy="45719"/>
            <a:chOff x="0" y="5791200"/>
            <a:chExt cx="8084345" cy="330200"/>
          </a:xfrm>
        </p:grpSpPr>
        <p:sp>
          <p:nvSpPr>
            <p:cNvPr id="16" name="Rectangle 15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537</Words>
  <Application>Microsoft Office PowerPoint</Application>
  <PresentationFormat>On-screen Show (4:3)</PresentationFormat>
  <Paragraphs>124</Paragraphs>
  <Slides>17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Office Theme</vt:lpstr>
      <vt:lpstr>HDOfficeLightV0</vt:lpstr>
      <vt:lpstr>Slide 1</vt:lpstr>
      <vt:lpstr>Slide 2</vt:lpstr>
      <vt:lpstr>Slide 3</vt:lpstr>
      <vt:lpstr>Slide 4</vt:lpstr>
      <vt:lpstr>Industrial and Agricultural Sector of Pakistan </vt:lpstr>
      <vt:lpstr>Industrial Sector (1/2)</vt:lpstr>
      <vt:lpstr>Industrial Sector (2/2)</vt:lpstr>
      <vt:lpstr>Social Causes</vt:lpstr>
      <vt:lpstr>Political Causes</vt:lpstr>
      <vt:lpstr>Measures to Improve Industrial Sector (1/2)</vt:lpstr>
      <vt:lpstr>Measures to Improve Industrial Sector (2/2)</vt:lpstr>
      <vt:lpstr> Problems of Agricultural Sector (1/2)</vt:lpstr>
      <vt:lpstr> Problems of Agricultural Sector (2/2)</vt:lpstr>
      <vt:lpstr>Natural Problems</vt:lpstr>
      <vt:lpstr>Socio-Economic Problems</vt:lpstr>
      <vt:lpstr>Financial Problems</vt:lpstr>
      <vt:lpstr>Measures to Remove these Problems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Industrial and Agricultural Sector of Pakistan</dc:title>
  <dc:creator>vcomsats</dc:creator>
  <cp:lastModifiedBy>Salman</cp:lastModifiedBy>
  <cp:revision>20</cp:revision>
  <dcterms:created xsi:type="dcterms:W3CDTF">2018-09-24T11:53:26Z</dcterms:created>
  <dcterms:modified xsi:type="dcterms:W3CDTF">2020-03-26T21:32:22Z</dcterms:modified>
</cp:coreProperties>
</file>